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63" r:id="rId3"/>
    <p:sldId id="271" r:id="rId4"/>
    <p:sldId id="265" r:id="rId5"/>
    <p:sldId id="267" r:id="rId6"/>
    <p:sldId id="268" r:id="rId7"/>
    <p:sldId id="269" r:id="rId8"/>
    <p:sldId id="270" r:id="rId9"/>
    <p:sldId id="264" r:id="rId10"/>
  </p:sldIdLst>
  <p:sldSz cx="12192000" cy="6858000"/>
  <p:notesSz cx="7315200" cy="9601200"/>
  <p:embeddedFontLst>
    <p:embeddedFont>
      <p:font typeface="Calibri" panose="020F0502020204030204" pitchFamily="34" charset="0"/>
      <p:regular r:id="rId12"/>
      <p:bold r:id="rId13"/>
      <p:italic r:id="rId14"/>
      <p:boldItalic r:id="rId15"/>
    </p:embeddedFont>
    <p:embeddedFont>
      <p:font typeface="Georgia" panose="02040502050405020303" pitchFamily="18"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F3RdKoRLECQWWmH5Rj4AgzhlQ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11AD94-09C9-493F-BFEA-58A599FA35CF}">
  <a:tblStyle styleId="{A711AD94-09C9-493F-BFEA-58A599FA35C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0060"/>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6" name="Google Shape;206;p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6" name="Google Shape;206;p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987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6" name="Google Shape;206;p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9214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6" name="Google Shape;206;p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052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6" name="Google Shape;206;p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5526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6" name="Google Shape;206;p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7227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6" name="Google Shape;206;p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661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pic>
        <p:nvPicPr>
          <p:cNvPr id="18" name="Google Shape;18;p11" descr="AcademicBdlg.jpg"/>
          <p:cNvPicPr preferRelativeResize="0"/>
          <p:nvPr/>
        </p:nvPicPr>
        <p:blipFill rotWithShape="1">
          <a:blip r:embed="rId2">
            <a:alphaModFix/>
          </a:blip>
          <a:srcRect/>
          <a:stretch/>
        </p:blipFill>
        <p:spPr>
          <a:xfrm>
            <a:off x="221192" y="171451"/>
            <a:ext cx="11735649" cy="6515100"/>
          </a:xfrm>
          <a:prstGeom prst="rect">
            <a:avLst/>
          </a:prstGeom>
          <a:noFill/>
          <a:ln>
            <a:noFill/>
          </a:ln>
        </p:spPr>
      </p:pic>
      <p:sp>
        <p:nvSpPr>
          <p:cNvPr id="19" name="Google Shape;19;p11"/>
          <p:cNvSpPr/>
          <p:nvPr/>
        </p:nvSpPr>
        <p:spPr>
          <a:xfrm>
            <a:off x="11862910" y="2845408"/>
            <a:ext cx="104532" cy="1167191"/>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11"/>
          <p:cNvSpPr/>
          <p:nvPr/>
        </p:nvSpPr>
        <p:spPr>
          <a:xfrm>
            <a:off x="221469" y="2845408"/>
            <a:ext cx="104532" cy="1167191"/>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11"/>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609600" y="1189039"/>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00000"/>
              </a:buClr>
              <a:buSzPts val="6000"/>
              <a:buFont typeface="Arial"/>
              <a:buNone/>
              <a:defRPr b="0" i="0">
                <a:solidFill>
                  <a:srgbClr val="5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1112251" y="2332040"/>
            <a:ext cx="10470148" cy="3794125"/>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rgbClr val="7F7F7F"/>
              </a:buClr>
              <a:buSzPts val="3200"/>
              <a:buNone/>
              <a:defRPr>
                <a:solidFill>
                  <a:srgbClr val="7F7F7F"/>
                </a:solidFill>
                <a:latin typeface="Arial"/>
                <a:ea typeface="Arial"/>
                <a:cs typeface="Arial"/>
                <a:sym typeface="Arial"/>
              </a:defRPr>
            </a:lvl1pPr>
            <a:lvl2pPr marL="914400" lvl="1" indent="-228600" algn="l">
              <a:spcBef>
                <a:spcPts val="560"/>
              </a:spcBef>
              <a:spcAft>
                <a:spcPts val="0"/>
              </a:spcAft>
              <a:buClr>
                <a:srgbClr val="7F7F7F"/>
              </a:buClr>
              <a:buSzPts val="2800"/>
              <a:buNone/>
              <a:defRPr>
                <a:solidFill>
                  <a:srgbClr val="7F7F7F"/>
                </a:solidFill>
                <a:latin typeface="Arial"/>
                <a:ea typeface="Arial"/>
                <a:cs typeface="Arial"/>
                <a:sym typeface="Arial"/>
              </a:defRPr>
            </a:lvl2pPr>
            <a:lvl3pPr marL="1371600" lvl="2" indent="-228600" algn="l">
              <a:spcBef>
                <a:spcPts val="480"/>
              </a:spcBef>
              <a:spcAft>
                <a:spcPts val="0"/>
              </a:spcAft>
              <a:buClr>
                <a:srgbClr val="7F7F7F"/>
              </a:buClr>
              <a:buSzPts val="2400"/>
              <a:buNone/>
              <a:defRPr>
                <a:solidFill>
                  <a:srgbClr val="7F7F7F"/>
                </a:solidFill>
                <a:latin typeface="Arial"/>
                <a:ea typeface="Arial"/>
                <a:cs typeface="Arial"/>
                <a:sym typeface="Arial"/>
              </a:defRPr>
            </a:lvl3pPr>
            <a:lvl4pPr marL="1828800" lvl="3" indent="-228600" algn="l">
              <a:spcBef>
                <a:spcPts val="400"/>
              </a:spcBef>
              <a:spcAft>
                <a:spcPts val="0"/>
              </a:spcAft>
              <a:buClr>
                <a:srgbClr val="7F7F7F"/>
              </a:buClr>
              <a:buSzPts val="2000"/>
              <a:buNone/>
              <a:defRPr>
                <a:solidFill>
                  <a:srgbClr val="7F7F7F"/>
                </a:solidFill>
                <a:latin typeface="Arial"/>
                <a:ea typeface="Arial"/>
                <a:cs typeface="Arial"/>
                <a:sym typeface="Arial"/>
              </a:defRPr>
            </a:lvl4pPr>
            <a:lvl5pPr marL="2286000" lvl="4" indent="-228600" algn="l">
              <a:spcBef>
                <a:spcPts val="400"/>
              </a:spcBef>
              <a:spcAft>
                <a:spcPts val="0"/>
              </a:spcAft>
              <a:buClr>
                <a:srgbClr val="7F7F7F"/>
              </a:buClr>
              <a:buSzPts val="2000"/>
              <a:buNone/>
              <a:defRPr>
                <a:solidFill>
                  <a:srgbClr val="7F7F7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1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37" name="Google Shape;37;p13"/>
          <p:cNvSpPr/>
          <p:nvPr/>
        </p:nvSpPr>
        <p:spPr>
          <a:xfrm>
            <a:off x="301428" y="1440499"/>
            <a:ext cx="121920" cy="640080"/>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pic>
        <p:nvPicPr>
          <p:cNvPr id="39" name="Google Shape;39;p14" descr="AcademicBdlg.jpg"/>
          <p:cNvPicPr preferRelativeResize="0"/>
          <p:nvPr/>
        </p:nvPicPr>
        <p:blipFill rotWithShape="1">
          <a:blip r:embed="rId2">
            <a:alphaModFix/>
          </a:blip>
          <a:srcRect/>
          <a:stretch/>
        </p:blipFill>
        <p:spPr>
          <a:xfrm>
            <a:off x="221192" y="171451"/>
            <a:ext cx="11735649" cy="6515100"/>
          </a:xfrm>
          <a:prstGeom prst="rect">
            <a:avLst/>
          </a:prstGeom>
          <a:noFill/>
          <a:ln>
            <a:noFill/>
          </a:ln>
        </p:spPr>
      </p:pic>
      <p:sp>
        <p:nvSpPr>
          <p:cNvPr id="40" name="Google Shape;40;p14"/>
          <p:cNvSpPr/>
          <p:nvPr/>
        </p:nvSpPr>
        <p:spPr>
          <a:xfrm>
            <a:off x="11862910" y="2845408"/>
            <a:ext cx="104532" cy="1167191"/>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14"/>
          <p:cNvSpPr/>
          <p:nvPr/>
        </p:nvSpPr>
        <p:spPr>
          <a:xfrm>
            <a:off x="221469" y="2845408"/>
            <a:ext cx="104532" cy="1167191"/>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14"/>
          <p:cNvSpPr txBox="1">
            <a:spLocks noGrp="1"/>
          </p:cNvSpPr>
          <p:nvPr>
            <p:ph type="ctrTitle"/>
          </p:nvPr>
        </p:nvSpPr>
        <p:spPr>
          <a:xfrm>
            <a:off x="914400" y="2693989"/>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6000"/>
              <a:buFont typeface="Arial"/>
              <a:buNone/>
              <a:defRPr sz="60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4"/>
          <p:cNvSpPr txBox="1">
            <a:spLocks noGrp="1"/>
          </p:cNvSpPr>
          <p:nvPr>
            <p:ph type="subTitle" idx="1"/>
          </p:nvPr>
        </p:nvSpPr>
        <p:spPr>
          <a:xfrm>
            <a:off x="1828800" y="4235390"/>
            <a:ext cx="8534400" cy="1189892"/>
          </a:xfrm>
          <a:prstGeom prst="rect">
            <a:avLst/>
          </a:prstGeom>
          <a:noFill/>
          <a:ln>
            <a:noFill/>
          </a:ln>
        </p:spPr>
        <p:txBody>
          <a:bodyPr spcFirstLastPara="1" wrap="square" lIns="91425" tIns="45700" rIns="91425" bIns="45700" anchor="t" anchorCtr="0">
            <a:normAutofit/>
          </a:bodyPr>
          <a:lstStyle>
            <a:lvl1pPr lvl="0" algn="ctr">
              <a:spcBef>
                <a:spcPts val="560"/>
              </a:spcBef>
              <a:spcAft>
                <a:spcPts val="0"/>
              </a:spcAft>
              <a:buClr>
                <a:schemeClr val="lt1"/>
              </a:buClr>
              <a:buSzPts val="2800"/>
              <a:buNone/>
              <a:defRPr sz="2800" i="1">
                <a:solidFill>
                  <a:schemeClr val="lt1"/>
                </a:solidFill>
                <a:latin typeface="Georgia"/>
                <a:ea typeface="Georgia"/>
                <a:cs typeface="Georgia"/>
                <a:sym typeface="Georgi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4" name="Google Shape;44;p1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47" name="Google Shape;47;p14"/>
          <p:cNvPicPr preferRelativeResize="0"/>
          <p:nvPr/>
        </p:nvPicPr>
        <p:blipFill rotWithShape="1">
          <a:blip r:embed="rId3">
            <a:alphaModFix/>
          </a:blip>
          <a:srcRect/>
          <a:stretch/>
        </p:blipFill>
        <p:spPr>
          <a:xfrm>
            <a:off x="5618054" y="843669"/>
            <a:ext cx="955893" cy="589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15"/>
          <p:cNvSpPr txBox="1">
            <a:spLocks noGrp="1"/>
          </p:cNvSpPr>
          <p:nvPr>
            <p:ph type="title"/>
          </p:nvPr>
        </p:nvSpPr>
        <p:spPr>
          <a:xfrm>
            <a:off x="963084" y="4406902"/>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1" name="Google Shape;51;p15"/>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609600" y="966704"/>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6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txBox="1">
            <a:spLocks noGrp="1"/>
          </p:cNvSpPr>
          <p:nvPr>
            <p:ph type="body" idx="1"/>
          </p:nvPr>
        </p:nvSpPr>
        <p:spPr>
          <a:xfrm>
            <a:off x="609600" y="2307098"/>
            <a:ext cx="53869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4" name="Google Shape;64;p17"/>
          <p:cNvSpPr txBox="1">
            <a:spLocks noGrp="1"/>
          </p:cNvSpPr>
          <p:nvPr>
            <p:ph type="body" idx="2"/>
          </p:nvPr>
        </p:nvSpPr>
        <p:spPr>
          <a:xfrm>
            <a:off x="609600" y="2946861"/>
            <a:ext cx="5386917" cy="317930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5" name="Google Shape;65;p17"/>
          <p:cNvSpPr txBox="1">
            <a:spLocks noGrp="1"/>
          </p:cNvSpPr>
          <p:nvPr>
            <p:ph type="body" idx="3"/>
          </p:nvPr>
        </p:nvSpPr>
        <p:spPr>
          <a:xfrm>
            <a:off x="6193378" y="2307098"/>
            <a:ext cx="5389033"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6" name="Google Shape;66;p17"/>
          <p:cNvSpPr txBox="1">
            <a:spLocks noGrp="1"/>
          </p:cNvSpPr>
          <p:nvPr>
            <p:ph type="body" idx="4"/>
          </p:nvPr>
        </p:nvSpPr>
        <p:spPr>
          <a:xfrm>
            <a:off x="6193378" y="2946861"/>
            <a:ext cx="5389033" cy="317930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7" name="Google Shape;67;p1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7"/>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pic>
        <p:nvPicPr>
          <p:cNvPr id="71" name="Google Shape;71;p18" descr="PSCwall.psd"/>
          <p:cNvPicPr preferRelativeResize="0"/>
          <p:nvPr/>
        </p:nvPicPr>
        <p:blipFill rotWithShape="1">
          <a:blip r:embed="rId2">
            <a:alphaModFix/>
          </a:blip>
          <a:srcRect/>
          <a:stretch/>
        </p:blipFill>
        <p:spPr>
          <a:xfrm>
            <a:off x="196456" y="152400"/>
            <a:ext cx="11768549" cy="6558644"/>
          </a:xfrm>
          <a:prstGeom prst="rect">
            <a:avLst/>
          </a:prstGeom>
          <a:noFill/>
          <a:ln>
            <a:noFill/>
          </a:ln>
        </p:spPr>
      </p:pic>
      <p:sp>
        <p:nvSpPr>
          <p:cNvPr id="72" name="Google Shape;72;p18"/>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75" name="Google Shape;75;p18"/>
          <p:cNvSpPr/>
          <p:nvPr/>
        </p:nvSpPr>
        <p:spPr>
          <a:xfrm>
            <a:off x="1315210" y="2180071"/>
            <a:ext cx="9531047" cy="2527905"/>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18"/>
          <p:cNvSpPr/>
          <p:nvPr/>
        </p:nvSpPr>
        <p:spPr>
          <a:xfrm>
            <a:off x="1315210" y="2860428"/>
            <a:ext cx="104532" cy="1167191"/>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18"/>
          <p:cNvSpPr/>
          <p:nvPr/>
        </p:nvSpPr>
        <p:spPr>
          <a:xfrm>
            <a:off x="10745413" y="2860428"/>
            <a:ext cx="104532" cy="1167191"/>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8" name="Google Shape;78;p18" descr="TAM-LogoBox.png"/>
          <p:cNvPicPr preferRelativeResize="0"/>
          <p:nvPr/>
        </p:nvPicPr>
        <p:blipFill rotWithShape="1">
          <a:blip r:embed="rId3">
            <a:alphaModFix/>
          </a:blip>
          <a:srcRect/>
          <a:stretch/>
        </p:blipFill>
        <p:spPr>
          <a:xfrm>
            <a:off x="5455861" y="1711418"/>
            <a:ext cx="1249739" cy="937304"/>
          </a:xfrm>
          <a:prstGeom prst="rect">
            <a:avLst/>
          </a:prstGeom>
          <a:noFill/>
          <a:ln>
            <a:noFill/>
          </a:ln>
        </p:spPr>
      </p:pic>
      <p:sp>
        <p:nvSpPr>
          <p:cNvPr id="79" name="Google Shape;79;p18"/>
          <p:cNvSpPr txBox="1">
            <a:spLocks noGrp="1"/>
          </p:cNvSpPr>
          <p:nvPr>
            <p:ph type="title"/>
          </p:nvPr>
        </p:nvSpPr>
        <p:spPr>
          <a:xfrm>
            <a:off x="2032000" y="2872522"/>
            <a:ext cx="81280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500000"/>
              </a:buClr>
              <a:buSzPts val="4200"/>
              <a:buFont typeface="Arial"/>
              <a:buNone/>
              <a:defRPr sz="4200" b="0" i="0">
                <a:solidFill>
                  <a:srgbClr val="5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2389717" y="4800602"/>
            <a:ext cx="7315200" cy="5667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3200"/>
              <a:buFont typeface="Arial"/>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9"/>
          <p:cNvSpPr>
            <a:spLocks noGrp="1"/>
          </p:cNvSpPr>
          <p:nvPr>
            <p:ph type="pic" idx="2"/>
          </p:nvPr>
        </p:nvSpPr>
        <p:spPr>
          <a:xfrm>
            <a:off x="2389717" y="1106905"/>
            <a:ext cx="7315200" cy="3620670"/>
          </a:xfrm>
          <a:prstGeom prst="rect">
            <a:avLst/>
          </a:prstGeom>
          <a:noFill/>
          <a:ln>
            <a:noFill/>
          </a:ln>
        </p:spPr>
      </p:sp>
      <p:sp>
        <p:nvSpPr>
          <p:cNvPr id="83" name="Google Shape;83;p19"/>
          <p:cNvSpPr txBox="1">
            <a:spLocks noGrp="1"/>
          </p:cNvSpPr>
          <p:nvPr>
            <p:ph type="body" idx="1"/>
          </p:nvPr>
        </p:nvSpPr>
        <p:spPr>
          <a:xfrm>
            <a:off x="2389717" y="5367343"/>
            <a:ext cx="73152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4" name="Google Shape;84;p19"/>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9"/>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9"/>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0"/>
          <p:cNvPicPr preferRelativeResize="0"/>
          <p:nvPr/>
        </p:nvPicPr>
        <p:blipFill rotWithShape="1">
          <a:blip r:embed="rId9">
            <a:alphaModFix/>
          </a:blip>
          <a:srcRect/>
          <a:stretch/>
        </p:blipFill>
        <p:spPr>
          <a:xfrm>
            <a:off x="301428" y="274640"/>
            <a:ext cx="11596536" cy="705194"/>
          </a:xfrm>
          <a:prstGeom prst="rect">
            <a:avLst/>
          </a:prstGeom>
          <a:noFill/>
          <a:ln>
            <a:noFill/>
          </a:ln>
        </p:spPr>
      </p:pic>
      <p:sp>
        <p:nvSpPr>
          <p:cNvPr id="11" name="Google Shape;11;p10"/>
          <p:cNvSpPr txBox="1">
            <a:spLocks noGrp="1"/>
          </p:cNvSpPr>
          <p:nvPr>
            <p:ph type="title"/>
          </p:nvPr>
        </p:nvSpPr>
        <p:spPr>
          <a:xfrm>
            <a:off x="609600" y="979834"/>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0"/>
          <p:cNvSpPr txBox="1">
            <a:spLocks noGrp="1"/>
          </p:cNvSpPr>
          <p:nvPr>
            <p:ph type="body" idx="1"/>
          </p:nvPr>
        </p:nvSpPr>
        <p:spPr>
          <a:xfrm>
            <a:off x="609600" y="2122834"/>
            <a:ext cx="10972800" cy="400333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0"/>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cxnSp>
        <p:nvCxnSpPr>
          <p:cNvPr id="16" name="Google Shape;16;p10"/>
          <p:cNvCxnSpPr/>
          <p:nvPr/>
        </p:nvCxnSpPr>
        <p:spPr>
          <a:xfrm>
            <a:off x="203205" y="6575107"/>
            <a:ext cx="9400417" cy="0"/>
          </a:xfrm>
          <a:prstGeom prst="straightConnector1">
            <a:avLst/>
          </a:prstGeom>
          <a:noFill/>
          <a:ln w="12700" cap="flat" cmpd="sng">
            <a:solidFill>
              <a:srgbClr val="E4002B"/>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a:stretch/>
        </p:blipFill>
        <p:spPr>
          <a:xfrm>
            <a:off x="4217787" y="-442157"/>
            <a:ext cx="3756426" cy="2817319"/>
          </a:xfrm>
          <a:prstGeom prst="rect">
            <a:avLst/>
          </a:prstGeom>
          <a:noFill/>
          <a:ln>
            <a:noFill/>
          </a:ln>
        </p:spPr>
      </p:pic>
      <p:sp>
        <p:nvSpPr>
          <p:cNvPr id="92" name="Google Shape;92;p1"/>
          <p:cNvSpPr txBox="1"/>
          <p:nvPr/>
        </p:nvSpPr>
        <p:spPr>
          <a:xfrm flipH="1">
            <a:off x="2610035" y="2359221"/>
            <a:ext cx="6761521" cy="1200288"/>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lt1"/>
                </a:solidFill>
              </a:rPr>
              <a:t>Tutoring by Appointment:</a:t>
            </a:r>
          </a:p>
          <a:p>
            <a:pPr algn="ctr"/>
            <a:r>
              <a:rPr lang="en-US" sz="3600" b="1" dirty="0">
                <a:solidFill>
                  <a:schemeClr val="lt1"/>
                </a:solidFill>
              </a:rPr>
              <a:t>Small Group Tutoring</a:t>
            </a:r>
            <a:endParaRPr sz="3600" b="1" dirty="0">
              <a:solidFill>
                <a:schemeClr val="lt1"/>
              </a:solidFill>
            </a:endParaRPr>
          </a:p>
        </p:txBody>
      </p:sp>
      <p:sp>
        <p:nvSpPr>
          <p:cNvPr id="93" name="Google Shape;93;p1"/>
          <p:cNvSpPr txBox="1"/>
          <p:nvPr/>
        </p:nvSpPr>
        <p:spPr>
          <a:xfrm>
            <a:off x="8542211" y="6253665"/>
            <a:ext cx="1943353" cy="369332"/>
          </a:xfrm>
          <a:prstGeom prst="rect">
            <a:avLst/>
          </a:prstGeom>
          <a:noFill/>
          <a:ln>
            <a:noFill/>
          </a:ln>
        </p:spPr>
        <p:txBody>
          <a:bodyPr spcFirstLastPara="1" wrap="square" lIns="91425" tIns="45700" rIns="91425" bIns="45700" anchor="t" anchorCtr="0">
            <a:spAutoFit/>
          </a:bodyPr>
          <a:lstStyle/>
          <a:p>
            <a:r>
              <a:rPr lang="en-US" sz="1800" dirty="0">
                <a:solidFill>
                  <a:schemeClr val="lt1"/>
                </a:solidFill>
                <a:latin typeface="Arial" panose="020B0604020202020204" pitchFamily="34" charset="0"/>
                <a:ea typeface="Short Stack"/>
                <a:cs typeface="Arial" panose="020B0604020202020204" pitchFamily="34" charset="0"/>
                <a:sym typeface="Short Stack"/>
              </a:rPr>
              <a:t>mlc.tamu.edu</a:t>
            </a:r>
            <a:endParaRPr sz="1800" dirty="0">
              <a:solidFill>
                <a:schemeClr val="lt1"/>
              </a:solidFill>
              <a:latin typeface="Arial" panose="020B0604020202020204" pitchFamily="34" charset="0"/>
              <a:ea typeface="Short Stack"/>
              <a:cs typeface="Arial" panose="020B0604020202020204" pitchFamily="34" charset="0"/>
              <a:sym typeface="Short St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8"/>
          <p:cNvSpPr txBox="1">
            <a:spLocks noGrp="1"/>
          </p:cNvSpPr>
          <p:nvPr>
            <p:ph type="title"/>
          </p:nvPr>
        </p:nvSpPr>
        <p:spPr>
          <a:xfrm>
            <a:off x="9171086" y="1624613"/>
            <a:ext cx="2547257" cy="2752077"/>
          </a:xfrm>
          <a:prstGeom prst="rect">
            <a:avLst/>
          </a:prstGeom>
          <a:noFill/>
          <a:ln>
            <a:noFill/>
          </a:ln>
        </p:spPr>
        <p:txBody>
          <a:bodyPr spcFirstLastPara="1" wrap="square" lIns="91425" tIns="45700" rIns="91425" bIns="45700" anchor="ctr" anchorCtr="0">
            <a:normAutofit fontScale="90000"/>
          </a:bodyPr>
          <a:lstStyle/>
          <a:p>
            <a:pPr>
              <a:buSzPts val="4400"/>
            </a:pPr>
            <a:r>
              <a:rPr lang="en-US" sz="1800" dirty="0"/>
              <a:t>Follow Step 1 of the instructions and click on the course Tutoring by Appointment button. You will be required to sign in through the Navigate Portal to continue with booking your appointment.</a:t>
            </a:r>
            <a:br>
              <a:rPr lang="en-US" sz="1800" dirty="0"/>
            </a:br>
            <a:br>
              <a:rPr lang="en-US" sz="1800" dirty="0"/>
            </a:br>
            <a:r>
              <a:rPr lang="en-US" sz="1800" dirty="0"/>
              <a:t>You must be enrolled in the designated course to schedule an appointment.</a:t>
            </a:r>
            <a:br>
              <a:rPr lang="en-US" sz="1800" dirty="0"/>
            </a:br>
            <a:endParaRPr sz="1800" dirty="0"/>
          </a:p>
        </p:txBody>
      </p:sp>
      <p:pic>
        <p:nvPicPr>
          <p:cNvPr id="5" name="Picture 4" descr="A close-up of a white background&#10;&#10;Description automatically generated">
            <a:extLst>
              <a:ext uri="{FF2B5EF4-FFF2-40B4-BE49-F238E27FC236}">
                <a16:creationId xmlns:a16="http://schemas.microsoft.com/office/drawing/2014/main" id="{4774AA5F-CA04-3C84-09C9-D056CD15FA96}"/>
              </a:ext>
            </a:extLst>
          </p:cNvPr>
          <p:cNvPicPr>
            <a:picLocks noChangeAspect="1"/>
          </p:cNvPicPr>
          <p:nvPr/>
        </p:nvPicPr>
        <p:blipFill>
          <a:blip r:embed="rId3"/>
          <a:stretch>
            <a:fillRect/>
          </a:stretch>
        </p:blipFill>
        <p:spPr>
          <a:xfrm>
            <a:off x="266331" y="1189039"/>
            <a:ext cx="8034292" cy="3893718"/>
          </a:xfrm>
          <a:prstGeom prst="rect">
            <a:avLst/>
          </a:prstGeom>
        </p:spPr>
      </p:pic>
      <p:sp>
        <p:nvSpPr>
          <p:cNvPr id="6" name="Oval 5">
            <a:extLst>
              <a:ext uri="{FF2B5EF4-FFF2-40B4-BE49-F238E27FC236}">
                <a16:creationId xmlns:a16="http://schemas.microsoft.com/office/drawing/2014/main" id="{A8F030FA-0DB2-D6DD-2FA6-1D508146A64B}"/>
              </a:ext>
            </a:extLst>
          </p:cNvPr>
          <p:cNvSpPr/>
          <p:nvPr/>
        </p:nvSpPr>
        <p:spPr>
          <a:xfrm>
            <a:off x="372862" y="4110362"/>
            <a:ext cx="2902998" cy="97239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8"/>
          <p:cNvSpPr txBox="1">
            <a:spLocks noGrp="1"/>
          </p:cNvSpPr>
          <p:nvPr>
            <p:ph type="title"/>
          </p:nvPr>
        </p:nvSpPr>
        <p:spPr>
          <a:xfrm>
            <a:off x="9153331" y="1189039"/>
            <a:ext cx="2547257" cy="2239961"/>
          </a:xfrm>
          <a:prstGeom prst="rect">
            <a:avLst/>
          </a:prstGeom>
          <a:noFill/>
          <a:ln>
            <a:noFill/>
          </a:ln>
        </p:spPr>
        <p:txBody>
          <a:bodyPr spcFirstLastPara="1" wrap="square" lIns="91425" tIns="45700" rIns="91425" bIns="45700" anchor="ctr" anchorCtr="0">
            <a:normAutofit fontScale="90000"/>
          </a:bodyPr>
          <a:lstStyle/>
          <a:p>
            <a:pPr>
              <a:buSzPts val="4400"/>
            </a:pPr>
            <a:r>
              <a:rPr lang="en-US" sz="1800" dirty="0"/>
              <a:t>The following page will appear once you have clicked on the button to schedule your tutoring by appointment session and signed in. </a:t>
            </a:r>
            <a:br>
              <a:rPr lang="en-US" sz="1800" dirty="0"/>
            </a:br>
            <a:br>
              <a:rPr lang="en-US" sz="1800" dirty="0"/>
            </a:br>
            <a:r>
              <a:rPr lang="en-US" sz="1800" dirty="0"/>
              <a:t>Click on Find Available Time.</a:t>
            </a:r>
            <a:endParaRPr sz="1800" dirty="0"/>
          </a:p>
        </p:txBody>
      </p:sp>
      <p:pic>
        <p:nvPicPr>
          <p:cNvPr id="3" name="Picture 2" descr="A screenshot of a computer&#10;&#10;Description automatically generated">
            <a:extLst>
              <a:ext uri="{FF2B5EF4-FFF2-40B4-BE49-F238E27FC236}">
                <a16:creationId xmlns:a16="http://schemas.microsoft.com/office/drawing/2014/main" id="{6A0E89C0-5626-3BE6-7408-A2E82BEBBB40}"/>
              </a:ext>
            </a:extLst>
          </p:cNvPr>
          <p:cNvPicPr>
            <a:picLocks noChangeAspect="1"/>
          </p:cNvPicPr>
          <p:nvPr/>
        </p:nvPicPr>
        <p:blipFill>
          <a:blip r:embed="rId3"/>
          <a:stretch>
            <a:fillRect/>
          </a:stretch>
        </p:blipFill>
        <p:spPr>
          <a:xfrm>
            <a:off x="310718" y="1063690"/>
            <a:ext cx="8597493" cy="5496908"/>
          </a:xfrm>
          <a:prstGeom prst="rect">
            <a:avLst/>
          </a:prstGeom>
        </p:spPr>
      </p:pic>
      <p:sp>
        <p:nvSpPr>
          <p:cNvPr id="2" name="Oval 1">
            <a:extLst>
              <a:ext uri="{FF2B5EF4-FFF2-40B4-BE49-F238E27FC236}">
                <a16:creationId xmlns:a16="http://schemas.microsoft.com/office/drawing/2014/main" id="{A2AE3F28-5D0A-3ADE-13EF-E46B56DFDB37}"/>
              </a:ext>
            </a:extLst>
          </p:cNvPr>
          <p:cNvSpPr/>
          <p:nvPr/>
        </p:nvSpPr>
        <p:spPr>
          <a:xfrm>
            <a:off x="1784412" y="5015883"/>
            <a:ext cx="1038687" cy="53266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8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8"/>
          <p:cNvSpPr txBox="1">
            <a:spLocks noGrp="1"/>
          </p:cNvSpPr>
          <p:nvPr>
            <p:ph type="body" idx="1"/>
          </p:nvPr>
        </p:nvSpPr>
        <p:spPr>
          <a:xfrm>
            <a:off x="9179510" y="1205053"/>
            <a:ext cx="2663301" cy="4218317"/>
          </a:xfrm>
          <a:prstGeom prst="rect">
            <a:avLst/>
          </a:prstGeom>
          <a:noFill/>
          <a:ln>
            <a:noFill/>
          </a:ln>
        </p:spPr>
        <p:txBody>
          <a:bodyPr spcFirstLastPara="1" wrap="square" lIns="91425" tIns="45700" rIns="91425" bIns="45700" anchor="t" anchorCtr="0">
            <a:normAutofit fontScale="92500" lnSpcReduction="10000"/>
          </a:bodyPr>
          <a:lstStyle/>
          <a:p>
            <a:pPr marL="0" indent="0">
              <a:spcBef>
                <a:spcPts val="280"/>
              </a:spcBef>
              <a:buClr>
                <a:srgbClr val="941651"/>
              </a:buClr>
              <a:buSzPts val="1400"/>
            </a:pPr>
            <a:r>
              <a:rPr lang="en-US" sz="1800" dirty="0">
                <a:solidFill>
                  <a:schemeClr val="tx1"/>
                </a:solidFill>
              </a:rPr>
              <a:t>The next page will have information about your tutor and the courses that you can search for available tutoring times.</a:t>
            </a:r>
          </a:p>
          <a:p>
            <a:pPr marL="0" indent="0">
              <a:spcBef>
                <a:spcPts val="280"/>
              </a:spcBef>
              <a:buClr>
                <a:srgbClr val="941651"/>
              </a:buClr>
              <a:buSzPts val="1400"/>
            </a:pPr>
            <a:endParaRPr lang="en-US" sz="1800" dirty="0">
              <a:solidFill>
                <a:schemeClr val="tx1"/>
              </a:solidFill>
            </a:endParaRPr>
          </a:p>
          <a:p>
            <a:pPr marL="0" indent="0">
              <a:spcBef>
                <a:spcPts val="280"/>
              </a:spcBef>
              <a:buClr>
                <a:srgbClr val="941651"/>
              </a:buClr>
              <a:buSzPts val="1400"/>
            </a:pPr>
            <a:r>
              <a:rPr lang="en-US" sz="1800" dirty="0">
                <a:solidFill>
                  <a:schemeClr val="tx1"/>
                </a:solidFill>
              </a:rPr>
              <a:t>On the calendar, there are dates that have dots underneath them. Those dates show when the tutor is available for small group tutoring. </a:t>
            </a:r>
          </a:p>
          <a:p>
            <a:pPr marL="0" indent="0">
              <a:spcBef>
                <a:spcPts val="280"/>
              </a:spcBef>
              <a:buClr>
                <a:srgbClr val="941651"/>
              </a:buClr>
              <a:buSzPts val="1400"/>
            </a:pPr>
            <a:endParaRPr lang="en-US" sz="1800" dirty="0">
              <a:solidFill>
                <a:schemeClr val="tx1"/>
              </a:solidFill>
            </a:endParaRPr>
          </a:p>
          <a:p>
            <a:pPr marL="0" indent="0">
              <a:spcBef>
                <a:spcPts val="280"/>
              </a:spcBef>
              <a:buClr>
                <a:srgbClr val="941651"/>
              </a:buClr>
              <a:buSzPts val="1400"/>
            </a:pPr>
            <a:r>
              <a:rPr lang="en-US" sz="1800" dirty="0">
                <a:solidFill>
                  <a:schemeClr val="tx1"/>
                </a:solidFill>
              </a:rPr>
              <a:t>Select the course you are looking to schedule a tutoring session.</a:t>
            </a:r>
            <a:endParaRPr sz="1800" dirty="0">
              <a:solidFill>
                <a:schemeClr val="tx1"/>
              </a:solidFill>
            </a:endParaRPr>
          </a:p>
        </p:txBody>
      </p:sp>
      <p:pic>
        <p:nvPicPr>
          <p:cNvPr id="3" name="Picture 2" descr="A screenshot of a computer&#10;&#10;Description automatically generated">
            <a:extLst>
              <a:ext uri="{FF2B5EF4-FFF2-40B4-BE49-F238E27FC236}">
                <a16:creationId xmlns:a16="http://schemas.microsoft.com/office/drawing/2014/main" id="{16915E5B-0DBD-BF2F-F279-59A359697C9E}"/>
              </a:ext>
            </a:extLst>
          </p:cNvPr>
          <p:cNvPicPr>
            <a:picLocks noChangeAspect="1"/>
          </p:cNvPicPr>
          <p:nvPr/>
        </p:nvPicPr>
        <p:blipFill>
          <a:blip r:embed="rId3"/>
          <a:stretch>
            <a:fillRect/>
          </a:stretch>
        </p:blipFill>
        <p:spPr>
          <a:xfrm>
            <a:off x="284085" y="1065320"/>
            <a:ext cx="8584707" cy="5504156"/>
          </a:xfrm>
          <a:prstGeom prst="rect">
            <a:avLst/>
          </a:prstGeom>
        </p:spPr>
      </p:pic>
      <p:sp>
        <p:nvSpPr>
          <p:cNvPr id="4" name="Oval 3">
            <a:extLst>
              <a:ext uri="{FF2B5EF4-FFF2-40B4-BE49-F238E27FC236}">
                <a16:creationId xmlns:a16="http://schemas.microsoft.com/office/drawing/2014/main" id="{4DAE1527-68EF-EBCD-2296-8F02965A46A3}"/>
              </a:ext>
            </a:extLst>
          </p:cNvPr>
          <p:cNvSpPr/>
          <p:nvPr/>
        </p:nvSpPr>
        <p:spPr>
          <a:xfrm>
            <a:off x="3613212" y="3124940"/>
            <a:ext cx="2482788" cy="51490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90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8"/>
          <p:cNvSpPr txBox="1">
            <a:spLocks noGrp="1"/>
          </p:cNvSpPr>
          <p:nvPr>
            <p:ph type="body" idx="1"/>
          </p:nvPr>
        </p:nvSpPr>
        <p:spPr>
          <a:xfrm>
            <a:off x="9179510" y="1205053"/>
            <a:ext cx="2663301" cy="4218317"/>
          </a:xfrm>
          <a:prstGeom prst="rect">
            <a:avLst/>
          </a:prstGeom>
          <a:noFill/>
          <a:ln>
            <a:noFill/>
          </a:ln>
        </p:spPr>
        <p:txBody>
          <a:bodyPr spcFirstLastPara="1" wrap="square" lIns="91425" tIns="45700" rIns="91425" bIns="45700" anchor="t" anchorCtr="0">
            <a:normAutofit/>
          </a:bodyPr>
          <a:lstStyle/>
          <a:p>
            <a:pPr marL="0" indent="0">
              <a:spcBef>
                <a:spcPts val="280"/>
              </a:spcBef>
              <a:buClr>
                <a:srgbClr val="941651"/>
              </a:buClr>
              <a:buSzPts val="1400"/>
            </a:pPr>
            <a:r>
              <a:rPr lang="en-US" sz="1800" dirty="0">
                <a:solidFill>
                  <a:schemeClr val="tx1"/>
                </a:solidFill>
              </a:rPr>
              <a:t>Select the date and time that works best for your schedule.</a:t>
            </a:r>
            <a:endParaRPr sz="1800" dirty="0">
              <a:solidFill>
                <a:schemeClr val="tx1"/>
              </a:solidFill>
            </a:endParaRPr>
          </a:p>
        </p:txBody>
      </p:sp>
      <p:pic>
        <p:nvPicPr>
          <p:cNvPr id="6" name="Picture 5" descr="A screenshot of a computer&#10;&#10;Description automatically generated">
            <a:extLst>
              <a:ext uri="{FF2B5EF4-FFF2-40B4-BE49-F238E27FC236}">
                <a16:creationId xmlns:a16="http://schemas.microsoft.com/office/drawing/2014/main" id="{E90FF5FA-391D-1455-E95D-CED2B89423E6}"/>
              </a:ext>
            </a:extLst>
          </p:cNvPr>
          <p:cNvPicPr>
            <a:picLocks noChangeAspect="1"/>
          </p:cNvPicPr>
          <p:nvPr/>
        </p:nvPicPr>
        <p:blipFill>
          <a:blip r:embed="rId3"/>
          <a:stretch>
            <a:fillRect/>
          </a:stretch>
        </p:blipFill>
        <p:spPr>
          <a:xfrm>
            <a:off x="275208" y="1205053"/>
            <a:ext cx="8797771" cy="5364423"/>
          </a:xfrm>
          <a:prstGeom prst="rect">
            <a:avLst/>
          </a:prstGeom>
        </p:spPr>
      </p:pic>
      <p:sp>
        <p:nvSpPr>
          <p:cNvPr id="7" name="Rectangle 6">
            <a:extLst>
              <a:ext uri="{FF2B5EF4-FFF2-40B4-BE49-F238E27FC236}">
                <a16:creationId xmlns:a16="http://schemas.microsoft.com/office/drawing/2014/main" id="{999073D5-43B1-98BC-F850-58FF7F8CEEB7}"/>
              </a:ext>
            </a:extLst>
          </p:cNvPr>
          <p:cNvSpPr/>
          <p:nvPr/>
        </p:nvSpPr>
        <p:spPr>
          <a:xfrm>
            <a:off x="3666478" y="3169328"/>
            <a:ext cx="1091953" cy="110083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811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8"/>
          <p:cNvSpPr txBox="1">
            <a:spLocks noGrp="1"/>
          </p:cNvSpPr>
          <p:nvPr>
            <p:ph type="body" idx="1"/>
          </p:nvPr>
        </p:nvSpPr>
        <p:spPr>
          <a:xfrm>
            <a:off x="9179510" y="1205053"/>
            <a:ext cx="2663301" cy="4218317"/>
          </a:xfrm>
          <a:prstGeom prst="rect">
            <a:avLst/>
          </a:prstGeom>
          <a:noFill/>
          <a:ln>
            <a:noFill/>
          </a:ln>
        </p:spPr>
        <p:txBody>
          <a:bodyPr spcFirstLastPara="1" wrap="square" lIns="91425" tIns="45700" rIns="91425" bIns="45700" anchor="t" anchorCtr="0">
            <a:normAutofit/>
          </a:bodyPr>
          <a:lstStyle/>
          <a:p>
            <a:pPr marL="0" indent="0">
              <a:spcBef>
                <a:spcPts val="280"/>
              </a:spcBef>
              <a:buClr>
                <a:srgbClr val="941651"/>
              </a:buClr>
              <a:buSzPts val="1400"/>
            </a:pPr>
            <a:r>
              <a:rPr lang="en-US" sz="1800" dirty="0">
                <a:solidFill>
                  <a:schemeClr val="tx1"/>
                </a:solidFill>
              </a:rPr>
              <a:t>A review appointment details screen will show up. It will include the date, time, and name of your tutor. The location of your appointment can be found in the details section.  </a:t>
            </a:r>
          </a:p>
          <a:p>
            <a:pPr marL="0" indent="0">
              <a:spcBef>
                <a:spcPts val="280"/>
              </a:spcBef>
              <a:buClr>
                <a:srgbClr val="941651"/>
              </a:buClr>
              <a:buSzPts val="1400"/>
            </a:pPr>
            <a:endParaRPr lang="en-US" sz="1800" dirty="0">
              <a:solidFill>
                <a:schemeClr val="tx1"/>
              </a:solidFill>
            </a:endParaRPr>
          </a:p>
          <a:p>
            <a:pPr marL="0" indent="0">
              <a:spcBef>
                <a:spcPts val="280"/>
              </a:spcBef>
              <a:buClr>
                <a:srgbClr val="941651"/>
              </a:buClr>
              <a:buSzPts val="1400"/>
            </a:pPr>
            <a:r>
              <a:rPr lang="en-US" sz="1800" dirty="0">
                <a:solidFill>
                  <a:schemeClr val="tx1"/>
                </a:solidFill>
              </a:rPr>
              <a:t>The next slide is the same page after you scroll down.</a:t>
            </a:r>
          </a:p>
        </p:txBody>
      </p:sp>
      <p:pic>
        <p:nvPicPr>
          <p:cNvPr id="3" name="Picture 2" descr="A screenshot of a computer&#10;&#10;Description automatically generated">
            <a:extLst>
              <a:ext uri="{FF2B5EF4-FFF2-40B4-BE49-F238E27FC236}">
                <a16:creationId xmlns:a16="http://schemas.microsoft.com/office/drawing/2014/main" id="{905719A2-5686-D73E-3949-4194DD2EBBAC}"/>
              </a:ext>
            </a:extLst>
          </p:cNvPr>
          <p:cNvPicPr>
            <a:picLocks noChangeAspect="1"/>
          </p:cNvPicPr>
          <p:nvPr/>
        </p:nvPicPr>
        <p:blipFill>
          <a:blip r:embed="rId3"/>
          <a:stretch>
            <a:fillRect/>
          </a:stretch>
        </p:blipFill>
        <p:spPr>
          <a:xfrm>
            <a:off x="349189" y="1205053"/>
            <a:ext cx="8830322" cy="5311157"/>
          </a:xfrm>
          <a:prstGeom prst="rect">
            <a:avLst/>
          </a:prstGeom>
        </p:spPr>
      </p:pic>
    </p:spTree>
    <p:extLst>
      <p:ext uri="{BB962C8B-B14F-4D97-AF65-F5344CB8AC3E}">
        <p14:creationId xmlns:p14="http://schemas.microsoft.com/office/powerpoint/2010/main" val="1810051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8"/>
          <p:cNvSpPr txBox="1">
            <a:spLocks noGrp="1"/>
          </p:cNvSpPr>
          <p:nvPr>
            <p:ph type="body" idx="1"/>
          </p:nvPr>
        </p:nvSpPr>
        <p:spPr>
          <a:xfrm>
            <a:off x="9179510" y="1205053"/>
            <a:ext cx="2663301" cy="4218317"/>
          </a:xfrm>
          <a:prstGeom prst="rect">
            <a:avLst/>
          </a:prstGeom>
          <a:noFill/>
          <a:ln>
            <a:noFill/>
          </a:ln>
        </p:spPr>
        <p:txBody>
          <a:bodyPr spcFirstLastPara="1" wrap="square" lIns="91425" tIns="45700" rIns="91425" bIns="45700" anchor="t" anchorCtr="0">
            <a:normAutofit/>
          </a:bodyPr>
          <a:lstStyle/>
          <a:p>
            <a:pPr marL="0" indent="0">
              <a:spcBef>
                <a:spcPts val="280"/>
              </a:spcBef>
              <a:buClr>
                <a:srgbClr val="941651"/>
              </a:buClr>
              <a:buSzPts val="1400"/>
            </a:pPr>
            <a:r>
              <a:rPr lang="en-US" sz="1800" dirty="0">
                <a:solidFill>
                  <a:schemeClr val="tx1"/>
                </a:solidFill>
              </a:rPr>
              <a:t>  </a:t>
            </a:r>
          </a:p>
        </p:txBody>
      </p:sp>
      <p:pic>
        <p:nvPicPr>
          <p:cNvPr id="4" name="Picture 3" descr="A screenshot of a computer&#10;&#10;Description automatically generated">
            <a:extLst>
              <a:ext uri="{FF2B5EF4-FFF2-40B4-BE49-F238E27FC236}">
                <a16:creationId xmlns:a16="http://schemas.microsoft.com/office/drawing/2014/main" id="{D70BBD20-8219-9120-6228-9CCF2067017C}"/>
              </a:ext>
            </a:extLst>
          </p:cNvPr>
          <p:cNvPicPr>
            <a:picLocks noChangeAspect="1"/>
          </p:cNvPicPr>
          <p:nvPr/>
        </p:nvPicPr>
        <p:blipFill>
          <a:blip r:embed="rId3"/>
          <a:stretch>
            <a:fillRect/>
          </a:stretch>
        </p:blipFill>
        <p:spPr>
          <a:xfrm>
            <a:off x="284085" y="1205053"/>
            <a:ext cx="8895425" cy="5355546"/>
          </a:xfrm>
          <a:prstGeom prst="rect">
            <a:avLst/>
          </a:prstGeom>
        </p:spPr>
      </p:pic>
      <p:sp>
        <p:nvSpPr>
          <p:cNvPr id="5" name="Oval 4">
            <a:extLst>
              <a:ext uri="{FF2B5EF4-FFF2-40B4-BE49-F238E27FC236}">
                <a16:creationId xmlns:a16="http://schemas.microsoft.com/office/drawing/2014/main" id="{0EBA6A54-F37D-5596-3C91-ED56AA8E0CF1}"/>
              </a:ext>
            </a:extLst>
          </p:cNvPr>
          <p:cNvSpPr/>
          <p:nvPr/>
        </p:nvSpPr>
        <p:spPr>
          <a:xfrm>
            <a:off x="2698812" y="5042518"/>
            <a:ext cx="1065320" cy="1597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F26A62-987B-2679-0CBF-81AB145CF69E}"/>
              </a:ext>
            </a:extLst>
          </p:cNvPr>
          <p:cNvSpPr txBox="1"/>
          <p:nvPr/>
        </p:nvSpPr>
        <p:spPr>
          <a:xfrm>
            <a:off x="2639628" y="5007001"/>
            <a:ext cx="1322772" cy="230832"/>
          </a:xfrm>
          <a:prstGeom prst="rect">
            <a:avLst/>
          </a:prstGeom>
          <a:noFill/>
        </p:spPr>
        <p:txBody>
          <a:bodyPr wrap="square" rtlCol="0">
            <a:spAutoFit/>
          </a:bodyPr>
          <a:lstStyle/>
          <a:p>
            <a:r>
              <a:rPr lang="en-US" sz="900" dirty="0"/>
              <a:t>student@tamu.edu</a:t>
            </a:r>
          </a:p>
        </p:txBody>
      </p:sp>
      <p:sp>
        <p:nvSpPr>
          <p:cNvPr id="7" name="TextBox 6">
            <a:extLst>
              <a:ext uri="{FF2B5EF4-FFF2-40B4-BE49-F238E27FC236}">
                <a16:creationId xmlns:a16="http://schemas.microsoft.com/office/drawing/2014/main" id="{B1D1418B-D723-7F82-8F5F-20CB1B6D40D9}"/>
              </a:ext>
            </a:extLst>
          </p:cNvPr>
          <p:cNvSpPr txBox="1"/>
          <p:nvPr/>
        </p:nvSpPr>
        <p:spPr>
          <a:xfrm>
            <a:off x="9534617" y="1376039"/>
            <a:ext cx="2373298" cy="4401205"/>
          </a:xfrm>
          <a:prstGeom prst="rect">
            <a:avLst/>
          </a:prstGeom>
          <a:noFill/>
        </p:spPr>
        <p:txBody>
          <a:bodyPr wrap="square" rtlCol="0">
            <a:spAutoFit/>
          </a:bodyPr>
          <a:lstStyle/>
          <a:p>
            <a:r>
              <a:rPr lang="en-US" dirty="0"/>
              <a:t>Once you scroll down, there will be a comment box to share anything else. Please use this box to let the tutor know what you would like to cover during the tutoring session. </a:t>
            </a:r>
          </a:p>
          <a:p>
            <a:endParaRPr lang="en-US" dirty="0"/>
          </a:p>
          <a:p>
            <a:r>
              <a:rPr lang="en-US" dirty="0"/>
              <a:t>Make sure that Email Reminder has a check box so that a reminder email is sent to your @tamu.edu email. </a:t>
            </a:r>
          </a:p>
          <a:p>
            <a:endParaRPr lang="en-US" dirty="0"/>
          </a:p>
          <a:p>
            <a:r>
              <a:rPr lang="en-US" dirty="0"/>
              <a:t>Make sure that you click on schedule to confirm your appointment! Your appointment will not be scheduled if you do not complete this step.</a:t>
            </a:r>
          </a:p>
        </p:txBody>
      </p:sp>
      <p:sp>
        <p:nvSpPr>
          <p:cNvPr id="8" name="Oval 7">
            <a:extLst>
              <a:ext uri="{FF2B5EF4-FFF2-40B4-BE49-F238E27FC236}">
                <a16:creationId xmlns:a16="http://schemas.microsoft.com/office/drawing/2014/main" id="{471DE1CE-B04A-7F77-D965-894B90797891}"/>
              </a:ext>
            </a:extLst>
          </p:cNvPr>
          <p:cNvSpPr/>
          <p:nvPr/>
        </p:nvSpPr>
        <p:spPr>
          <a:xfrm>
            <a:off x="1707472" y="5551923"/>
            <a:ext cx="932156" cy="45064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8"/>
          <p:cNvSpPr txBox="1">
            <a:spLocks noGrp="1"/>
          </p:cNvSpPr>
          <p:nvPr>
            <p:ph type="body" idx="1"/>
          </p:nvPr>
        </p:nvSpPr>
        <p:spPr>
          <a:xfrm>
            <a:off x="9179510" y="1205053"/>
            <a:ext cx="2663301" cy="4218317"/>
          </a:xfrm>
          <a:prstGeom prst="rect">
            <a:avLst/>
          </a:prstGeom>
          <a:noFill/>
          <a:ln>
            <a:noFill/>
          </a:ln>
        </p:spPr>
        <p:txBody>
          <a:bodyPr spcFirstLastPara="1" wrap="square" lIns="91425" tIns="45700" rIns="91425" bIns="45700" anchor="t" anchorCtr="0">
            <a:normAutofit/>
          </a:bodyPr>
          <a:lstStyle/>
          <a:p>
            <a:pPr marL="0" indent="0">
              <a:spcBef>
                <a:spcPts val="280"/>
              </a:spcBef>
              <a:buClr>
                <a:srgbClr val="941651"/>
              </a:buClr>
              <a:buSzPts val="1400"/>
            </a:pPr>
            <a:r>
              <a:rPr lang="en-US" sz="1800" dirty="0">
                <a:solidFill>
                  <a:schemeClr val="tx1"/>
                </a:solidFill>
              </a:rPr>
              <a:t>  </a:t>
            </a:r>
          </a:p>
        </p:txBody>
      </p:sp>
      <p:sp>
        <p:nvSpPr>
          <p:cNvPr id="5" name="Oval 4">
            <a:extLst>
              <a:ext uri="{FF2B5EF4-FFF2-40B4-BE49-F238E27FC236}">
                <a16:creationId xmlns:a16="http://schemas.microsoft.com/office/drawing/2014/main" id="{0EBA6A54-F37D-5596-3C91-ED56AA8E0CF1}"/>
              </a:ext>
            </a:extLst>
          </p:cNvPr>
          <p:cNvSpPr/>
          <p:nvPr/>
        </p:nvSpPr>
        <p:spPr>
          <a:xfrm>
            <a:off x="2698812" y="5042518"/>
            <a:ext cx="1065320" cy="1597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1D1418B-D723-7F82-8F5F-20CB1B6D40D9}"/>
              </a:ext>
            </a:extLst>
          </p:cNvPr>
          <p:cNvSpPr txBox="1"/>
          <p:nvPr/>
        </p:nvSpPr>
        <p:spPr>
          <a:xfrm>
            <a:off x="9534617" y="1376039"/>
            <a:ext cx="2373298" cy="738664"/>
          </a:xfrm>
          <a:prstGeom prst="rect">
            <a:avLst/>
          </a:prstGeom>
          <a:noFill/>
        </p:spPr>
        <p:txBody>
          <a:bodyPr wrap="square" rtlCol="0">
            <a:spAutoFit/>
          </a:bodyPr>
          <a:lstStyle/>
          <a:p>
            <a:r>
              <a:rPr lang="en-US" dirty="0"/>
              <a:t>This screen will verify that your appointment has been scheduled. </a:t>
            </a:r>
          </a:p>
        </p:txBody>
      </p:sp>
      <p:pic>
        <p:nvPicPr>
          <p:cNvPr id="3" name="Picture 2" descr="A screenshot of a computer&#10;&#10;Description automatically generated">
            <a:extLst>
              <a:ext uri="{FF2B5EF4-FFF2-40B4-BE49-F238E27FC236}">
                <a16:creationId xmlns:a16="http://schemas.microsoft.com/office/drawing/2014/main" id="{DC2EC08C-E4E8-6519-F9C1-EFD3F6CFBE00}"/>
              </a:ext>
            </a:extLst>
          </p:cNvPr>
          <p:cNvPicPr>
            <a:picLocks noChangeAspect="1"/>
          </p:cNvPicPr>
          <p:nvPr/>
        </p:nvPicPr>
        <p:blipFill>
          <a:blip r:embed="rId3"/>
          <a:stretch>
            <a:fillRect/>
          </a:stretch>
        </p:blipFill>
        <p:spPr>
          <a:xfrm>
            <a:off x="284085" y="1080755"/>
            <a:ext cx="8895426" cy="5488721"/>
          </a:xfrm>
          <a:prstGeom prst="rect">
            <a:avLst/>
          </a:prstGeom>
        </p:spPr>
      </p:pic>
    </p:spTree>
    <p:extLst>
      <p:ext uri="{BB962C8B-B14F-4D97-AF65-F5344CB8AC3E}">
        <p14:creationId xmlns:p14="http://schemas.microsoft.com/office/powerpoint/2010/main" val="3385765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9"/>
          <p:cNvSpPr txBox="1">
            <a:spLocks noGrp="1"/>
          </p:cNvSpPr>
          <p:nvPr>
            <p:ph type="ctrTitle"/>
          </p:nvPr>
        </p:nvSpPr>
        <p:spPr>
          <a:xfrm>
            <a:off x="2209800" y="2693989"/>
            <a:ext cx="7772400" cy="1470025"/>
          </a:xfrm>
          <a:prstGeom prst="rect">
            <a:avLst/>
          </a:prstGeom>
          <a:noFill/>
          <a:ln>
            <a:noFill/>
          </a:ln>
        </p:spPr>
        <p:txBody>
          <a:bodyPr spcFirstLastPara="1" wrap="square" lIns="91425" tIns="45700" rIns="91425" bIns="45700" anchor="ctr" anchorCtr="0">
            <a:normAutofit/>
          </a:bodyPr>
          <a:lstStyle/>
          <a:p>
            <a:r>
              <a:rPr lang="en-US" sz="5400" dirty="0"/>
              <a:t>Thank you!</a:t>
            </a:r>
            <a:endParaRPr sz="54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3610</TotalTime>
  <Words>319</Words>
  <Application>Microsoft Office PowerPoint</Application>
  <PresentationFormat>Widescreen</PresentationFormat>
  <Paragraphs>24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Georgia</vt:lpstr>
      <vt:lpstr>Office Theme</vt:lpstr>
      <vt:lpstr>PowerPoint Presentation</vt:lpstr>
      <vt:lpstr>Follow Step 1 of the instructions and click on the course Tutoring by Appointment button. You will be required to sign in through the Navigate Portal to continue with booking your appointment.  You must be enrolled in the designated course to schedule an appointment. </vt:lpstr>
      <vt:lpstr>The following page will appear once you have clicked on the button to schedule your tutoring by appointment session and signed in.   Click on Find Available Time.</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Larua Root</dc:creator>
  <cp:lastModifiedBy>Chavarria, Fernando</cp:lastModifiedBy>
  <cp:revision>20</cp:revision>
  <dcterms:created xsi:type="dcterms:W3CDTF">2017-04-06T15:59:40Z</dcterms:created>
  <dcterms:modified xsi:type="dcterms:W3CDTF">2023-09-25T20:35:57Z</dcterms:modified>
</cp:coreProperties>
</file>